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7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1" r:id="rId26"/>
    <p:sldId id="308" r:id="rId27"/>
    <p:sldId id="280" r:id="rId28"/>
    <p:sldId id="282" r:id="rId29"/>
    <p:sldId id="283" r:id="rId30"/>
    <p:sldId id="284" r:id="rId31"/>
    <p:sldId id="309" r:id="rId32"/>
    <p:sldId id="285" r:id="rId33"/>
    <p:sldId id="286" r:id="rId34"/>
    <p:sldId id="287" r:id="rId35"/>
    <p:sldId id="310" r:id="rId36"/>
    <p:sldId id="288" r:id="rId37"/>
    <p:sldId id="289" r:id="rId38"/>
    <p:sldId id="290" r:id="rId39"/>
    <p:sldId id="311" r:id="rId40"/>
    <p:sldId id="291" r:id="rId41"/>
    <p:sldId id="292" r:id="rId42"/>
    <p:sldId id="293" r:id="rId43"/>
    <p:sldId id="294" r:id="rId44"/>
    <p:sldId id="312" r:id="rId45"/>
    <p:sldId id="295" r:id="rId46"/>
    <p:sldId id="296" r:id="rId47"/>
    <p:sldId id="297" r:id="rId48"/>
    <p:sldId id="298" r:id="rId49"/>
    <p:sldId id="313" r:id="rId50"/>
    <p:sldId id="299" r:id="rId51"/>
    <p:sldId id="300" r:id="rId52"/>
    <p:sldId id="301" r:id="rId53"/>
    <p:sldId id="314" r:id="rId54"/>
    <p:sldId id="302" r:id="rId55"/>
    <p:sldId id="303" r:id="rId56"/>
    <p:sldId id="304" r:id="rId57"/>
    <p:sldId id="315" r:id="rId58"/>
    <p:sldId id="305" r:id="rId59"/>
    <p:sldId id="306" r:id="rId60"/>
    <p:sldId id="307" r:id="rId61"/>
    <p:sldId id="317" r:id="rId62"/>
    <p:sldId id="316" r:id="rId63"/>
    <p:sldId id="318" r:id="rId64"/>
    <p:sldId id="319" r:id="rId65"/>
    <p:sldId id="320" r:id="rId66"/>
    <p:sldId id="322" r:id="rId67"/>
    <p:sldId id="321" r:id="rId68"/>
    <p:sldId id="323" r:id="rId69"/>
    <p:sldId id="324" r:id="rId70"/>
    <p:sldId id="325" r:id="rId71"/>
    <p:sldId id="326" r:id="rId72"/>
    <p:sldId id="327" r:id="rId73"/>
    <p:sldId id="328" r:id="rId74"/>
    <p:sldId id="330" r:id="rId75"/>
    <p:sldId id="331" r:id="rId76"/>
    <p:sldId id="329" r:id="rId7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2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4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9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81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06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7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6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47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1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68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E203-6A65-4E3B-B63E-93840E8B8C7A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0F33-67CD-47C3-B40B-25730D253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22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85825" y="500063"/>
            <a:ext cx="10458450" cy="3009900"/>
          </a:xfrm>
        </p:spPr>
        <p:txBody>
          <a:bodyPr>
            <a:noAutofit/>
          </a:bodyPr>
          <a:lstStyle/>
          <a:p>
            <a:r>
              <a:rPr lang="pl-PL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Obsługa JOIN</a:t>
            </a:r>
            <a:br>
              <a:rPr lang="pl-PL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b="1" dirty="0" smtClean="0">
                <a:solidFill>
                  <a:srgbClr val="002060"/>
                </a:solidFill>
              </a:rPr>
              <a:t>w MySQL</a:t>
            </a:r>
            <a:endParaRPr lang="pl-PL" sz="9600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29638" y="5145087"/>
            <a:ext cx="2957512" cy="927100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Opracował:</a:t>
            </a:r>
          </a:p>
          <a:p>
            <a:pPr algn="l"/>
            <a:r>
              <a:rPr lang="pl-PL" sz="2800" dirty="0" smtClean="0"/>
              <a:t>Artem Nowicki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694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2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Napisz zapytanie, aby znaleźć imię (imię, nazwisko), identyfikator działu oraz imię i nazwisko wszystkich pracowników.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359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2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536801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first_name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JOIN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USING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(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72" y="2862364"/>
            <a:ext cx="9591771" cy="3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5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89" y="414337"/>
            <a:ext cx="7187444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8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7" y="357187"/>
            <a:ext cx="11410281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3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Napisz zapytanie, aby znaleźć imię (imię, nazwisko), stanowisko, identyfikator działu i nazwisko pracowników, którzy pracują w Londynie.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45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Kod 3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98754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e.first_name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e.last_name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e.job_id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e.department_id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d.department_name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.department_id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.department_id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locations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l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d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.location_id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l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.location_id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 LOWER(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l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.city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= 'London'; </a:t>
            </a:r>
            <a:endParaRPr kumimoji="0" lang="pl-PL" alt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196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Znaczenie literek w JOIN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4233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altLang="pl-PL" dirty="0" err="1" smtClean="0">
                <a:latin typeface="Arial Unicode MS"/>
              </a:rPr>
              <a:t>e.first_name</a:t>
            </a:r>
            <a:r>
              <a:rPr lang="pl-PL" altLang="pl-PL" dirty="0" smtClean="0">
                <a:latin typeface="Arial Unicode MS"/>
              </a:rPr>
              <a:t> z tabeli </a:t>
            </a:r>
            <a:r>
              <a:rPr lang="pl-PL" altLang="pl-PL" b="1" dirty="0" err="1">
                <a:solidFill>
                  <a:srgbClr val="FF0000"/>
                </a:solidFill>
                <a:latin typeface="Arial Unicode MS"/>
              </a:rPr>
              <a:t>employees</a:t>
            </a:r>
            <a:r>
              <a:rPr lang="pl-PL" altLang="pl-PL" b="1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pl-PL" altLang="pl-PL" b="1" dirty="0" smtClean="0">
                <a:solidFill>
                  <a:srgbClr val="FF0000"/>
                </a:solidFill>
                <a:latin typeface="Arial Unicode MS"/>
              </a:rPr>
              <a:t>e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  <a:latin typeface="Arial Unicode MS"/>
            </a:endParaRPr>
          </a:p>
          <a:p>
            <a:pPr marL="0" indent="0">
              <a:buNone/>
            </a:pPr>
            <a:r>
              <a:rPr lang="pl-PL" altLang="pl-PL" dirty="0">
                <a:latin typeface="Arial Unicode MS"/>
              </a:rPr>
              <a:t>(</a:t>
            </a:r>
            <a:r>
              <a:rPr lang="pl-PL" alt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e</a:t>
            </a:r>
            <a:r>
              <a:rPr lang="pl-PL" altLang="pl-PL" dirty="0" err="1">
                <a:latin typeface="Arial Unicode MS"/>
              </a:rPr>
              <a:t>.department_id</a:t>
            </a:r>
            <a:r>
              <a:rPr lang="pl-PL" altLang="pl-PL" dirty="0">
                <a:latin typeface="Arial Unicode MS"/>
              </a:rPr>
              <a:t> = </a:t>
            </a:r>
            <a:r>
              <a:rPr lang="pl-PL" altLang="pl-PL" b="1" dirty="0" err="1">
                <a:solidFill>
                  <a:srgbClr val="FF0000"/>
                </a:solidFill>
                <a:latin typeface="Arial Unicode MS"/>
              </a:rPr>
              <a:t>d</a:t>
            </a:r>
            <a:r>
              <a:rPr lang="pl-PL" altLang="pl-PL" dirty="0" err="1">
                <a:latin typeface="Arial Unicode MS"/>
              </a:rPr>
              <a:t>.department_id</a:t>
            </a:r>
            <a:r>
              <a:rPr lang="pl-PL" altLang="pl-PL" dirty="0" smtClean="0">
                <a:latin typeface="Arial Unicode MS"/>
              </a:rPr>
              <a:t>)</a:t>
            </a:r>
          </a:p>
          <a:p>
            <a:pPr marL="0" lvl="0" indent="0">
              <a:buNone/>
            </a:pPr>
            <a:endParaRPr lang="pl-PL" altLang="pl-PL" dirty="0" smtClean="0">
              <a:latin typeface="Arial Unicode MS"/>
            </a:endParaRPr>
          </a:p>
          <a:p>
            <a:pPr marL="0" lvl="0" indent="0">
              <a:buNone/>
            </a:pPr>
            <a:r>
              <a:rPr lang="pl-PL" altLang="pl-PL" dirty="0" smtClean="0">
                <a:latin typeface="Arial Unicode MS"/>
              </a:rPr>
              <a:t>JOIN </a:t>
            </a:r>
            <a:r>
              <a:rPr lang="pl-PL" altLang="pl-PL" dirty="0" err="1">
                <a:latin typeface="Arial Unicode MS"/>
              </a:rPr>
              <a:t>locations</a:t>
            </a:r>
            <a:r>
              <a:rPr lang="pl-PL" altLang="pl-PL" dirty="0">
                <a:latin typeface="Arial Unicode MS"/>
              </a:rPr>
              <a:t> </a:t>
            </a:r>
            <a:r>
              <a:rPr lang="pl-PL" altLang="pl-PL" b="1" dirty="0">
                <a:solidFill>
                  <a:srgbClr val="FF0000"/>
                </a:solidFill>
                <a:latin typeface="Arial Unicode MS"/>
              </a:rPr>
              <a:t>l</a:t>
            </a:r>
            <a:r>
              <a:rPr lang="pl-PL" altLang="pl-PL" dirty="0">
                <a:latin typeface="Arial Unicode MS"/>
              </a:rPr>
              <a:t> </a:t>
            </a:r>
          </a:p>
          <a:p>
            <a:pPr marL="0" indent="0">
              <a:buNone/>
            </a:pPr>
            <a:r>
              <a:rPr lang="pl-PL" dirty="0" smtClean="0"/>
              <a:t>Są tzw. Aliasy odwołania się do bazy danych. Takich aliasów wymaga </a:t>
            </a:r>
            <a:r>
              <a:rPr lang="pl-PL" dirty="0" err="1" smtClean="0"/>
              <a:t>MySql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Najczęściej robimy tak by pierwsza litera nazwy tabeli była pierwszą aliasu.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61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Aliasy w MySQL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Aliasy SQL służą do nadawania tabeli lub kolumnie w tabeli tymczasowej nazwy. Aliasy są często używane w celu zwiększenia czytelności nazw kolumn. Alias istnieje tylko na czas trwania zapytania.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86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Wyjaśnienie LOWER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84591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LOWER(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l.city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 smtClean="0"/>
              <a:t>Funkcja LOWER() konwertuje ciąg znaków na małe litery.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4000" dirty="0" smtClean="0">
                <a:latin typeface="Arial" panose="020B0604020202020204" pitchFamily="34" charset="0"/>
              </a:rPr>
              <a:t>Składnia: </a:t>
            </a:r>
            <a:r>
              <a:rPr lang="pl-PL" sz="4000" dirty="0" smtClean="0"/>
              <a:t>LOWER(</a:t>
            </a:r>
            <a:r>
              <a:rPr lang="pl-PL" sz="4000" i="1" dirty="0" err="1" smtClean="0"/>
              <a:t>text</a:t>
            </a:r>
            <a:r>
              <a:rPr lang="pl-PL" sz="4000" dirty="0" smtClean="0"/>
              <a:t>)</a:t>
            </a: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8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5" y="407765"/>
            <a:ext cx="11125218" cy="6031930"/>
          </a:xfrm>
        </p:spPr>
      </p:pic>
    </p:spTree>
    <p:extLst>
      <p:ext uri="{BB962C8B-B14F-4D97-AF65-F5344CB8AC3E}">
        <p14:creationId xmlns:p14="http://schemas.microsoft.com/office/powerpoint/2010/main" val="2765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Struktura bazy danych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8513"/>
            <a:ext cx="10515600" cy="1517650"/>
          </a:xfrm>
        </p:spPr>
        <p:txBody>
          <a:bodyPr/>
          <a:lstStyle/>
          <a:p>
            <a:r>
              <a:rPr lang="pl-PL" dirty="0" smtClean="0"/>
              <a:t>Baza do zaimportowania w MySQL nazwa – </a:t>
            </a:r>
            <a:r>
              <a:rPr lang="pl-PL" dirty="0" err="1" smtClean="0"/>
              <a:t>przykłady_join.sql</a:t>
            </a:r>
            <a:endParaRPr lang="pl-PL" dirty="0" smtClean="0"/>
          </a:p>
          <a:p>
            <a:r>
              <a:rPr lang="pl-PL" dirty="0" smtClean="0"/>
              <a:t>Omawiam połączenia tabel przy pomocy JOIN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043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4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11715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Napisz zapytanie, aby znaleźć identyfikator pracownika, imię (nazwisko) wraz z jego identyfikatorem menedżera i imieniem (nazwisko).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53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4</a:t>
            </a:r>
            <a:endParaRPr lang="pl-PL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878569"/>
            <a:ext cx="10515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e.employee_id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'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'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m.employee_id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'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Mgr_Id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m.last_name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'Manager'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</a:t>
            </a:r>
            <a:r>
              <a:rPr kumimoji="0" lang="pl-PL" alt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 ON (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e.manager_id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m.employee_id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8200" y="4400551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Przypisujemy określone aliasy do pól czyli e i m. Bo odnosimy się do tych samych nazw pól. Nazywamy te pola tak jak się nam podoba – by ładnie wyświetlić nazwy. Łączymy tabelę (jedną) JOINEM przez określone ID.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279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8" y="357187"/>
            <a:ext cx="11299650" cy="61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Przykład 5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82800"/>
            <a:ext cx="10515600" cy="293211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Napisz zapytanie, aby znaleźć imię (imię, nazwisko) i datę zatrudnienia pracowników, którzy zostali zatrudnieni po „Jones</a:t>
            </a:r>
            <a:r>
              <a:rPr lang="pl-PL" dirty="0" smtClean="0"/>
              <a:t>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Są pracownicy, którzy zostali zatrudnieni po </a:t>
            </a:r>
            <a:r>
              <a:rPr lang="pl-PL" dirty="0" err="1" smtClean="0"/>
              <a:t>Vance</a:t>
            </a:r>
            <a:r>
              <a:rPr lang="pl-PL" dirty="0" smtClean="0"/>
              <a:t> Jones, </a:t>
            </a:r>
            <a:r>
              <a:rPr lang="pl-PL" dirty="0"/>
              <a:t>którą zatrudniono dnia </a:t>
            </a:r>
            <a:r>
              <a:rPr lang="pl-PL" dirty="0" smtClean="0"/>
              <a:t>1987-09-20. </a:t>
            </a:r>
          </a:p>
          <a:p>
            <a:pPr marL="0" indent="0">
              <a:buNone/>
            </a:pPr>
            <a:r>
              <a:rPr lang="pl-PL" dirty="0" smtClean="0"/>
              <a:t>Musimy poszukać osób, które zostały zatrudnione po niej.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86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5</a:t>
            </a:r>
            <a:endParaRPr lang="pl-PL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8200" y="1690688"/>
            <a:ext cx="10186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SELECT </a:t>
            </a:r>
            <a:r>
              <a:rPr lang="pl-PL" sz="3600" dirty="0" err="1"/>
              <a:t>e.first_name</a:t>
            </a:r>
            <a:r>
              <a:rPr lang="pl-PL" sz="3600" dirty="0"/>
              <a:t>, </a:t>
            </a:r>
            <a:r>
              <a:rPr lang="pl-PL" sz="3600" dirty="0" err="1"/>
              <a:t>e.last_name</a:t>
            </a:r>
            <a:r>
              <a:rPr lang="pl-PL" sz="3600" dirty="0"/>
              <a:t>, </a:t>
            </a:r>
            <a:r>
              <a:rPr lang="pl-PL" sz="3600" dirty="0" err="1"/>
              <a:t>e.hire_date</a:t>
            </a:r>
            <a:r>
              <a:rPr lang="pl-PL" sz="3600" dirty="0"/>
              <a:t> </a:t>
            </a:r>
          </a:p>
          <a:p>
            <a:r>
              <a:rPr lang="pl-PL" sz="3600" dirty="0"/>
              <a:t>FROM </a:t>
            </a:r>
            <a:r>
              <a:rPr lang="pl-PL" sz="3600" dirty="0" err="1"/>
              <a:t>employees</a:t>
            </a:r>
            <a:r>
              <a:rPr lang="pl-PL" sz="3600" dirty="0"/>
              <a:t> e </a:t>
            </a:r>
          </a:p>
          <a:p>
            <a:r>
              <a:rPr lang="pl-PL" sz="3600" dirty="0"/>
              <a:t>JOIN </a:t>
            </a:r>
            <a:r>
              <a:rPr lang="pl-PL" sz="3600" dirty="0" err="1"/>
              <a:t>employees</a:t>
            </a:r>
            <a:r>
              <a:rPr lang="pl-PL" sz="3600" dirty="0"/>
              <a:t> </a:t>
            </a:r>
            <a:r>
              <a:rPr lang="pl-PL" sz="3600" b="1" dirty="0" err="1">
                <a:solidFill>
                  <a:srgbClr val="FF0000"/>
                </a:solidFill>
              </a:rPr>
              <a:t>pomocn</a:t>
            </a:r>
            <a:r>
              <a:rPr lang="pl-PL" sz="3600" dirty="0"/>
              <a:t> </a:t>
            </a:r>
          </a:p>
          <a:p>
            <a:r>
              <a:rPr lang="pl-PL" sz="3600" dirty="0"/>
              <a:t>ON (</a:t>
            </a:r>
            <a:r>
              <a:rPr lang="pl-PL" sz="3600" b="1" dirty="0" err="1">
                <a:solidFill>
                  <a:srgbClr val="FF0000"/>
                </a:solidFill>
              </a:rPr>
              <a:t>pomocn</a:t>
            </a:r>
            <a:r>
              <a:rPr lang="pl-PL" sz="3600" dirty="0" err="1"/>
              <a:t>.last_name</a:t>
            </a:r>
            <a:r>
              <a:rPr lang="pl-PL" sz="3600" dirty="0"/>
              <a:t> = 'Jones') </a:t>
            </a:r>
          </a:p>
          <a:p>
            <a:r>
              <a:rPr lang="pl-PL" sz="3600" dirty="0"/>
              <a:t>WHERE </a:t>
            </a:r>
            <a:r>
              <a:rPr lang="pl-PL" sz="3600" b="1" dirty="0" err="1">
                <a:solidFill>
                  <a:srgbClr val="FF0000"/>
                </a:solidFill>
              </a:rPr>
              <a:t>pomocn</a:t>
            </a:r>
            <a:r>
              <a:rPr lang="pl-PL" sz="3600" dirty="0" err="1"/>
              <a:t>.hire_date</a:t>
            </a:r>
            <a:r>
              <a:rPr lang="pl-PL" sz="3600" dirty="0"/>
              <a:t> &lt; </a:t>
            </a:r>
            <a:r>
              <a:rPr lang="pl-PL" sz="3600" dirty="0" err="1"/>
              <a:t>e.hire_date</a:t>
            </a:r>
            <a:r>
              <a:rPr lang="pl-PL" sz="3600" dirty="0"/>
              <a:t>;</a:t>
            </a:r>
          </a:p>
          <a:p>
            <a:endParaRPr lang="pl-PL" sz="3600" dirty="0" smtClean="0"/>
          </a:p>
          <a:p>
            <a:r>
              <a:rPr lang="pl-PL" sz="3600" dirty="0" err="1" smtClean="0">
                <a:solidFill>
                  <a:srgbClr val="002060"/>
                </a:solidFill>
              </a:rPr>
              <a:t>pomocn</a:t>
            </a:r>
            <a:r>
              <a:rPr lang="pl-PL" sz="3600" dirty="0" smtClean="0"/>
              <a:t> – jest tu tylko elementem pomocniczym, </a:t>
            </a:r>
          </a:p>
          <a:p>
            <a:r>
              <a:rPr lang="pl-PL" sz="3600" dirty="0" err="1" smtClean="0"/>
              <a:t>dwoławczym</a:t>
            </a:r>
            <a:r>
              <a:rPr lang="pl-PL" sz="3600" dirty="0" smtClean="0"/>
              <a:t>. Można to zrobić prościej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9060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346944"/>
            <a:ext cx="10698847" cy="61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8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4" y="471488"/>
            <a:ext cx="10964586" cy="60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85838" y="928688"/>
            <a:ext cx="993778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SELECT </a:t>
            </a:r>
            <a:r>
              <a:rPr lang="pl-PL" sz="4000" b="1" dirty="0" err="1">
                <a:solidFill>
                  <a:srgbClr val="7030A0"/>
                </a:solidFill>
              </a:rPr>
              <a:t>e</a:t>
            </a:r>
            <a:r>
              <a:rPr lang="pl-PL" sz="4000" dirty="0" err="1"/>
              <a:t>.first_name</a:t>
            </a:r>
            <a:r>
              <a:rPr lang="pl-PL" sz="4000" dirty="0"/>
              <a:t>,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000" dirty="0" err="1"/>
              <a:t>.last_name</a:t>
            </a:r>
            <a:r>
              <a:rPr lang="pl-PL" sz="4000" dirty="0"/>
              <a:t>,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000" dirty="0" err="1"/>
              <a:t>.hire_date</a:t>
            </a:r>
            <a:r>
              <a:rPr lang="pl-PL" sz="4000" dirty="0"/>
              <a:t> </a:t>
            </a:r>
          </a:p>
          <a:p>
            <a:r>
              <a:rPr lang="pl-PL" sz="4000" dirty="0"/>
              <a:t>FROM </a:t>
            </a:r>
            <a:r>
              <a:rPr lang="pl-PL" sz="4000" dirty="0" err="1"/>
              <a:t>employees</a:t>
            </a:r>
            <a:r>
              <a:rPr lang="pl-PL" sz="4000" dirty="0"/>
              <a:t> </a:t>
            </a:r>
            <a:r>
              <a:rPr lang="pl-PL" sz="4000" b="1" dirty="0">
                <a:solidFill>
                  <a:srgbClr val="7030A0"/>
                </a:solidFill>
              </a:rPr>
              <a:t>e</a:t>
            </a:r>
            <a:r>
              <a:rPr lang="pl-PL" sz="4000" dirty="0"/>
              <a:t> </a:t>
            </a:r>
          </a:p>
          <a:p>
            <a:r>
              <a:rPr lang="pl-PL" sz="4000" dirty="0"/>
              <a:t>JOIN </a:t>
            </a:r>
            <a:r>
              <a:rPr lang="pl-PL" sz="4000" dirty="0" err="1" smtClean="0">
                <a:solidFill>
                  <a:srgbClr val="FF0000"/>
                </a:solidFill>
              </a:rPr>
              <a:t>employees</a:t>
            </a:r>
            <a:endParaRPr lang="pl-PL" sz="4000" dirty="0">
              <a:solidFill>
                <a:srgbClr val="FF0000"/>
              </a:solidFill>
            </a:endParaRPr>
          </a:p>
          <a:p>
            <a:r>
              <a:rPr lang="pl-PL" sz="4000" dirty="0"/>
              <a:t>ON </a:t>
            </a:r>
            <a:r>
              <a:rPr lang="pl-PL" sz="4000" dirty="0" smtClean="0"/>
              <a:t>(</a:t>
            </a:r>
            <a:r>
              <a:rPr lang="pl-PL" sz="4000" dirty="0" err="1" smtClean="0">
                <a:solidFill>
                  <a:srgbClr val="FF0000"/>
                </a:solidFill>
              </a:rPr>
              <a:t>employees</a:t>
            </a:r>
            <a:r>
              <a:rPr lang="pl-PL" sz="4000" dirty="0" err="1" smtClean="0"/>
              <a:t>.last_name</a:t>
            </a:r>
            <a:r>
              <a:rPr lang="pl-PL" sz="4000" dirty="0" smtClean="0"/>
              <a:t> </a:t>
            </a:r>
            <a:r>
              <a:rPr lang="pl-PL" sz="4000" dirty="0"/>
              <a:t>= 'Jones') </a:t>
            </a:r>
          </a:p>
          <a:p>
            <a:r>
              <a:rPr lang="pl-PL" sz="4000" dirty="0"/>
              <a:t>WHERE </a:t>
            </a:r>
            <a:r>
              <a:rPr lang="pl-PL" sz="4000" dirty="0" err="1" smtClean="0">
                <a:solidFill>
                  <a:srgbClr val="FF0000"/>
                </a:solidFill>
              </a:rPr>
              <a:t>employees</a:t>
            </a:r>
            <a:r>
              <a:rPr lang="pl-PL" sz="4000" dirty="0" err="1" smtClean="0"/>
              <a:t>.hire_date</a:t>
            </a:r>
            <a:r>
              <a:rPr lang="pl-PL" sz="4000" dirty="0" smtClean="0"/>
              <a:t> </a:t>
            </a:r>
            <a:r>
              <a:rPr lang="pl-PL" sz="4000" dirty="0"/>
              <a:t>&lt;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000" dirty="0" err="1"/>
              <a:t>.hire_date</a:t>
            </a:r>
            <a:r>
              <a:rPr lang="pl-PL" sz="4000" smtClean="0"/>
              <a:t>;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85838" y="4557177"/>
            <a:ext cx="838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Ta forma też zwraca taki sam efekt jak kod wyżej.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4968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233142"/>
            <a:ext cx="4171950" cy="61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4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6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9950"/>
            <a:ext cx="10515600" cy="117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Napisz zapytanie, aby uzyskać nazwę działu i liczbę pracowników w dziale.</a:t>
            </a:r>
          </a:p>
        </p:txBody>
      </p:sp>
    </p:spTree>
    <p:extLst>
      <p:ext uri="{BB962C8B-B14F-4D97-AF65-F5344CB8AC3E}">
        <p14:creationId xmlns:p14="http://schemas.microsoft.com/office/powerpoint/2010/main" val="2881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– co to jest JOIN w SQL?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JOINS MySQL służą do pobierania danych z wielu tabel. JOIN MySQL jest wykonywane za każdym razem, gdy co najmniej dwie tabele są łączone w instrukcji/konstrukcji SQL.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15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6</a:t>
            </a:r>
            <a:endParaRPr lang="pl-PL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57275" y="1900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2132529"/>
            <a:ext cx="109299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department_name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AS 'Nazwa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wydzialu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COUNT(*) AS 'Liczba</a:t>
            </a:r>
            <a:r>
              <a:rPr kumimoji="0" lang="pl-PL" alt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pracownikow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INNER JOIN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employees.department_id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departments.department_id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GROUP BY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departments.department_id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department_name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ORDER BY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department_name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8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451347"/>
            <a:ext cx="10744200" cy="58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3" y="342607"/>
            <a:ext cx="4129087" cy="62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2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7</a:t>
            </a:r>
            <a:endParaRPr lang="pl-PL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Napisz zapytanie, aby znaleźć identyfikator pracownika, stanowisko, liczbę dni między datą końcową a datą początkową dla wszystkich stanowisk w dziale 90.</a:t>
            </a:r>
          </a:p>
        </p:txBody>
      </p:sp>
    </p:spTree>
    <p:extLst>
      <p:ext uri="{BB962C8B-B14F-4D97-AF65-F5344CB8AC3E}">
        <p14:creationId xmlns:p14="http://schemas.microsoft.com/office/powerpoint/2010/main" val="3314627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7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62163"/>
            <a:ext cx="95345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employee_id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job_title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end_date-start_date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Days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FROM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job_history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NATURAL JOIN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WHERE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=90;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62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18369"/>
            <a:ext cx="11214132" cy="61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9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549224"/>
            <a:ext cx="7886905" cy="58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0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8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9938"/>
            <a:ext cx="10515600" cy="9747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Napisz zapytanie, aby wyświetlić identyfikator działu oraz imię i nazwisko kierownika.</a:t>
            </a:r>
          </a:p>
        </p:txBody>
      </p:sp>
    </p:spTree>
    <p:extLst>
      <p:ext uri="{BB962C8B-B14F-4D97-AF65-F5344CB8AC3E}">
        <p14:creationId xmlns:p14="http://schemas.microsoft.com/office/powerpoint/2010/main" val="33568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8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890713"/>
            <a:ext cx="10896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d.manager_id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e.first_name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INNER JOIN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d.manager_id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e.employee_id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38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318369"/>
            <a:ext cx="11396809" cy="62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238601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Istnieją różne typy złączeń MySQL: </a:t>
            </a:r>
          </a:p>
          <a:p>
            <a:r>
              <a:rPr lang="pl-PL" dirty="0" smtClean="0"/>
              <a:t>MySQL INNER JOIN (czasami nazywany prostym złączeniem) </a:t>
            </a:r>
          </a:p>
          <a:p>
            <a:r>
              <a:rPr lang="pl-PL" dirty="0" smtClean="0"/>
              <a:t>MySQL LEFT OUTER JOIN (lub czasami nazywany LEFT JOIN) </a:t>
            </a:r>
          </a:p>
          <a:p>
            <a:r>
              <a:rPr lang="pl-PL" dirty="0" smtClean="0"/>
              <a:t>MySQL RIGHT OUTER JOIN (lub czasami nazywany RIGHT JOIN)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973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3" y="599207"/>
            <a:ext cx="11295910" cy="43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5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79" y="442912"/>
            <a:ext cx="6057003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12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9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Napisz zapytanie, aby wyświetlić nazwę działu, nazwę kierownika i miasto.</a:t>
            </a:r>
          </a:p>
        </p:txBody>
      </p:sp>
    </p:spTree>
    <p:extLst>
      <p:ext uri="{BB962C8B-B14F-4D97-AF65-F5344CB8AC3E}">
        <p14:creationId xmlns:p14="http://schemas.microsoft.com/office/powerpoint/2010/main" val="4087403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Kod 9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90688"/>
            <a:ext cx="10796587" cy="35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d.department_name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e.first_name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l.city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d.manager_id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e.employee_id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locations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l USING (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location_id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0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65303"/>
            <a:ext cx="11301412" cy="61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5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295630"/>
            <a:ext cx="10256670" cy="62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6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4" y="411308"/>
            <a:ext cx="4643436" cy="59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1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10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8200" y="1690688"/>
            <a:ext cx="1019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Napisz zapytanie, aby wyświetlić tytuł stanowiska i średnie wynagrodzenie pracowników.</a:t>
            </a:r>
          </a:p>
        </p:txBody>
      </p:sp>
    </p:spTree>
    <p:extLst>
      <p:ext uri="{BB962C8B-B14F-4D97-AF65-F5344CB8AC3E}">
        <p14:creationId xmlns:p14="http://schemas.microsoft.com/office/powerpoint/2010/main" val="3473926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088" y="365125"/>
            <a:ext cx="10653712" cy="1325563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10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57864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job_title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AVG(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NATURAL JOIN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jobs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GROUP BY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job_title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 </a:t>
            </a:r>
            <a:endParaRPr kumimoji="0" lang="pl-PL" altLang="pl-PL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9" y="2838449"/>
            <a:ext cx="4876800" cy="35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" y="357188"/>
            <a:ext cx="11201934" cy="61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12" y="300038"/>
            <a:ext cx="11375923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3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71" y="328612"/>
            <a:ext cx="4619692" cy="61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25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092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11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8092" y="1690688"/>
            <a:ext cx="11063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Napisz zapytanie, aby wyświetlić stanowisko, imię i nazwisko pracownika oraz różnicę między pensją pracownika a pensją minimalną za dane stanowisko.</a:t>
            </a:r>
          </a:p>
        </p:txBody>
      </p:sp>
    </p:spTree>
    <p:extLst>
      <p:ext uri="{BB962C8B-B14F-4D97-AF65-F5344CB8AC3E}">
        <p14:creationId xmlns:p14="http://schemas.microsoft.com/office/powerpoint/2010/main" val="565540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11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885216"/>
            <a:ext cx="1073928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job_title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first_name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salary-min_salary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'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Placa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-min'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NATURAL JOIN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1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04413"/>
            <a:ext cx="11115675" cy="60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0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502473"/>
            <a:ext cx="6237568" cy="58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3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12</a:t>
            </a:r>
            <a:endParaRPr lang="pl-PL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Napisz zapytanie, aby wyświetlić historię prac wykonanych przez dowolnego pracownika, który obecnie pobiera ponad 10000 pensji.</a:t>
            </a:r>
          </a:p>
        </p:txBody>
      </p:sp>
    </p:spTree>
    <p:extLst>
      <p:ext uri="{BB962C8B-B14F-4D97-AF65-F5344CB8AC3E}">
        <p14:creationId xmlns:p14="http://schemas.microsoft.com/office/powerpoint/2010/main" val="2611328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12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797442"/>
            <a:ext cx="10650794" cy="28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jh.* FROM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job_history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jh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jh.employee_id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e.employee_id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&gt; 10000;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9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88769"/>
            <a:ext cx="11144250" cy="61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3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99" y="579080"/>
            <a:ext cx="9973701" cy="3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13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240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Napisz zapytanie, aby wyświetlić nazwę działu, imię (imię, nazwisko), datę zatrudnienia, wynagrodzenie menedżera dla wszystkich menedżerów z doświadczeniem powyżej 15 lat.</a:t>
            </a:r>
          </a:p>
        </p:txBody>
      </p:sp>
    </p:spTree>
    <p:extLst>
      <p:ext uri="{BB962C8B-B14F-4D97-AF65-F5344CB8AC3E}">
        <p14:creationId xmlns:p14="http://schemas.microsoft.com/office/powerpoint/2010/main" val="185139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4813"/>
          </a:xfrm>
        </p:spPr>
        <p:txBody>
          <a:bodyPr/>
          <a:lstStyle/>
          <a:p>
            <a:r>
              <a:rPr lang="pl-PL" dirty="0" smtClean="0"/>
              <a:t>Napisz zapytanie, aby znaleźć adresy (</a:t>
            </a:r>
            <a:r>
              <a:rPr lang="pl-PL" dirty="0" err="1" smtClean="0"/>
              <a:t>identyfikator_lokalizacji</a:t>
            </a:r>
            <a:r>
              <a:rPr lang="pl-PL" dirty="0" smtClean="0"/>
              <a:t>, </a:t>
            </a:r>
            <a:r>
              <a:rPr lang="pl-PL" dirty="0" err="1" smtClean="0"/>
              <a:t>adres_ulicy</a:t>
            </a:r>
            <a:r>
              <a:rPr lang="pl-PL" dirty="0" smtClean="0"/>
              <a:t>, miasto, </a:t>
            </a:r>
            <a:r>
              <a:rPr lang="pl-PL" dirty="0" err="1" smtClean="0"/>
              <a:t>województwo_stanowe</a:t>
            </a:r>
            <a:r>
              <a:rPr lang="pl-PL" dirty="0" smtClean="0"/>
              <a:t>, </a:t>
            </a:r>
            <a:r>
              <a:rPr lang="pl-PL" dirty="0" err="1" smtClean="0"/>
              <a:t>nazwa_kraju</a:t>
            </a:r>
            <a:r>
              <a:rPr lang="pl-PL" dirty="0" smtClean="0"/>
              <a:t>) wszystkich działów.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6128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13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54958" y="1520958"/>
            <a:ext cx="10282084" cy="46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first_name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last_name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hire_date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(DATEDIFF(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now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(),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hire_date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))/365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Experience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(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d.manager_id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e.employee_id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 (DATEDIFF(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now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(), </a:t>
            </a:r>
            <a:r>
              <a:rPr kumimoji="0" lang="pl-PL" altLang="pl-PL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hire_date</a:t>
            </a:r>
            <a:r>
              <a: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))/365&gt;15;</a:t>
            </a:r>
            <a:r>
              <a:rPr kumimoji="0" lang="pl-PL" alt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453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8" y="414338"/>
            <a:ext cx="11354722" cy="62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0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70661"/>
            <a:ext cx="7318002" cy="61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8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7675"/>
          </a:xfrm>
        </p:spPr>
        <p:txBody>
          <a:bodyPr/>
          <a:lstStyle/>
          <a:p>
            <a:r>
              <a:rPr lang="pl-PL" dirty="0"/>
              <a:t>Z tabeli </a:t>
            </a:r>
            <a:r>
              <a:rPr lang="pl-PL" dirty="0" err="1" smtClean="0"/>
              <a:t>employees</a:t>
            </a:r>
            <a:r>
              <a:rPr lang="pl-PL" dirty="0" smtClean="0"/>
              <a:t> napisz </a:t>
            </a:r>
            <a:r>
              <a:rPr lang="pl-PL" dirty="0"/>
              <a:t>zapytanie SQL, aby znaleźć tych pracowników, których pensje są mniejsze niż 6000. Zwróć imię i nazwisko (imię i nazwisko) oraz wynagrodzenie.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8263" y="3782854"/>
            <a:ext cx="990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first_name</a:t>
            </a:r>
            <a:r>
              <a:rPr lang="pl-PL" altLang="pl-PL" sz="2400" dirty="0" smtClean="0"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AS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Full_Name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WHERE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&lt; 6000;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3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1913"/>
          </a:xfrm>
        </p:spPr>
        <p:txBody>
          <a:bodyPr/>
          <a:lstStyle/>
          <a:p>
            <a:r>
              <a:rPr lang="pl-PL" dirty="0"/>
              <a:t>Z poniższej tabeli napisz zapytanie SQL, aby znaleźć tych pracowników, których wynagrodzenie jest wyższe niż 8000. Zwróć imię, nazwisko i numer działu oraz </a:t>
            </a:r>
            <a:r>
              <a:rPr lang="pl-PL" dirty="0" smtClean="0"/>
              <a:t>wynagrodzenie.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19175" y="3608044"/>
            <a:ext cx="103346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first_name,last_name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salary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&gt; 8000;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050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618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tabelach </a:t>
            </a:r>
            <a:r>
              <a:rPr lang="pl-PL" dirty="0" err="1" smtClean="0"/>
              <a:t>departments</a:t>
            </a:r>
            <a:r>
              <a:rPr lang="pl-PL" dirty="0"/>
              <a:t> oraz </a:t>
            </a:r>
            <a:r>
              <a:rPr lang="pl-PL" dirty="0" err="1"/>
              <a:t>employees</a:t>
            </a:r>
            <a:r>
              <a:rPr lang="pl-PL" dirty="0"/>
              <a:t> napisz zapytanie SQL, aby znaleźć imię, nazwisko, numer działu i nazwę działu dla każdego pracownika.</a:t>
            </a:r>
          </a:p>
        </p:txBody>
      </p:sp>
    </p:spTree>
    <p:extLst>
      <p:ext uri="{BB962C8B-B14F-4D97-AF65-F5344CB8AC3E}">
        <p14:creationId xmlns:p14="http://schemas.microsoft.com/office/powerpoint/2010/main" val="534834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2" y="828675"/>
            <a:ext cx="11223606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4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Kod 14</a:t>
            </a:r>
            <a:endParaRPr lang="pl-PL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515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E.first_name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E.last_name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,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D.department_name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employees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JOIN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departments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E.department_id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D.department_id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r>
              <a:rPr kumimoji="0" lang="pl-PL" alt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35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3" y="270319"/>
            <a:ext cx="8313390" cy="62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3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Używając tabel </a:t>
            </a:r>
            <a:r>
              <a:rPr lang="pl-PL" dirty="0" err="1" smtClean="0"/>
              <a:t>employees</a:t>
            </a:r>
            <a:r>
              <a:rPr lang="pl-PL" dirty="0" smtClean="0"/>
              <a:t>, </a:t>
            </a:r>
            <a:r>
              <a:rPr lang="pl-PL" dirty="0" err="1" smtClean="0"/>
              <a:t>departments</a:t>
            </a:r>
            <a:r>
              <a:rPr lang="pl-PL" dirty="0"/>
              <a:t>, </a:t>
            </a:r>
            <a:r>
              <a:rPr lang="pl-PL" dirty="0" err="1" smtClean="0"/>
              <a:t>locations</a:t>
            </a:r>
            <a:r>
              <a:rPr lang="pl-PL" dirty="0" smtClean="0"/>
              <a:t> </a:t>
            </a:r>
            <a:r>
              <a:rPr lang="pl-PL" dirty="0"/>
              <a:t>napisz zapytanie SQL, aby znaleźć imię, nazwisko, dział, miasto i województwo dla każdego pracownika.</a:t>
            </a:r>
          </a:p>
        </p:txBody>
      </p:sp>
    </p:spTree>
    <p:extLst>
      <p:ext uri="{BB962C8B-B14F-4D97-AF65-F5344CB8AC3E}">
        <p14:creationId xmlns:p14="http://schemas.microsoft.com/office/powerpoint/2010/main" val="338939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nr 1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9726"/>
            <a:ext cx="109632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location_id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street_address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city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state_province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country_name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FROM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locations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NATURAL JOIN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countries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2929397"/>
            <a:ext cx="8972760" cy="36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1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Kod 15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38200" y="1856126"/>
            <a:ext cx="107394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SELECT </a:t>
            </a:r>
            <a:r>
              <a:rPr lang="en-US" sz="3200" dirty="0" err="1"/>
              <a:t>E.first_name,E.last_name</a:t>
            </a:r>
            <a:r>
              <a:rPr lang="en-US" sz="3200" dirty="0"/>
              <a:t>, </a:t>
            </a:r>
          </a:p>
          <a:p>
            <a:r>
              <a:rPr lang="en-US" sz="3200" dirty="0"/>
              <a:t>   </a:t>
            </a:r>
            <a:r>
              <a:rPr lang="en-US" sz="3200" dirty="0" err="1"/>
              <a:t>D.department_name</a:t>
            </a:r>
            <a:r>
              <a:rPr lang="en-US" sz="3200" dirty="0"/>
              <a:t>, </a:t>
            </a:r>
            <a:r>
              <a:rPr lang="en-US" sz="3200" dirty="0" err="1"/>
              <a:t>L.city</a:t>
            </a:r>
            <a:r>
              <a:rPr lang="en-US" sz="3200" dirty="0"/>
              <a:t>, </a:t>
            </a:r>
            <a:r>
              <a:rPr lang="en-US" sz="3200" dirty="0" err="1"/>
              <a:t>L.state_province</a:t>
            </a:r>
            <a:endParaRPr lang="en-US" sz="3200" dirty="0"/>
          </a:p>
          <a:p>
            <a:r>
              <a:rPr lang="en-US" sz="3200" dirty="0"/>
              <a:t>     FROM employees E </a:t>
            </a:r>
          </a:p>
          <a:p>
            <a:r>
              <a:rPr lang="en-US" sz="3200" dirty="0"/>
              <a:t>      JOIN departments D  </a:t>
            </a:r>
          </a:p>
          <a:p>
            <a:r>
              <a:rPr lang="en-US" sz="3200" dirty="0"/>
              <a:t>        ON </a:t>
            </a:r>
            <a:r>
              <a:rPr lang="en-US" sz="3200" dirty="0" err="1"/>
              <a:t>E.department_id</a:t>
            </a:r>
            <a:r>
              <a:rPr lang="en-US" sz="3200" dirty="0"/>
              <a:t> = </a:t>
            </a:r>
            <a:r>
              <a:rPr lang="en-US" sz="3200" dirty="0" err="1"/>
              <a:t>D.department_id</a:t>
            </a:r>
            <a:r>
              <a:rPr lang="en-US" sz="3200" dirty="0"/>
              <a:t>  </a:t>
            </a:r>
          </a:p>
          <a:p>
            <a:r>
              <a:rPr lang="en-US" sz="3200" dirty="0"/>
              <a:t>          JOIN locations L</a:t>
            </a:r>
          </a:p>
          <a:p>
            <a:r>
              <a:rPr lang="en-US" sz="3200" dirty="0"/>
              <a:t>           ON </a:t>
            </a:r>
            <a:r>
              <a:rPr lang="en-US" sz="3200" dirty="0" err="1"/>
              <a:t>D.location_id</a:t>
            </a:r>
            <a:r>
              <a:rPr lang="en-US" sz="3200" dirty="0"/>
              <a:t> = </a:t>
            </a:r>
            <a:r>
              <a:rPr lang="en-US" sz="3200" dirty="0" err="1"/>
              <a:t>L.location_id</a:t>
            </a:r>
            <a:r>
              <a:rPr lang="en-US" sz="3200" dirty="0"/>
              <a:t>;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66235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62" y="800101"/>
            <a:ext cx="11349653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97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4" y="328914"/>
            <a:ext cx="5971780" cy="45529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81" y="2057829"/>
            <a:ext cx="5425331" cy="40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38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16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podstawie tabel </a:t>
            </a:r>
            <a:r>
              <a:rPr lang="pl-PL" dirty="0" err="1" smtClean="0"/>
              <a:t>departments</a:t>
            </a:r>
            <a:r>
              <a:rPr lang="pl-PL" dirty="0"/>
              <a:t>, </a:t>
            </a:r>
            <a:r>
              <a:rPr lang="pl-PL" dirty="0" err="1"/>
              <a:t>employees</a:t>
            </a:r>
            <a:r>
              <a:rPr lang="pl-PL" dirty="0"/>
              <a:t> napisz zapytanie SQL, aby znaleźć wszystkich pracowników, którzy pracują w dziale o identyfikatorze 80 lub 40. Zwróć imię, nazwisko, numer działu i nazwę działu.</a:t>
            </a:r>
          </a:p>
        </p:txBody>
      </p:sp>
    </p:spTree>
    <p:extLst>
      <p:ext uri="{BB962C8B-B14F-4D97-AF65-F5344CB8AC3E}">
        <p14:creationId xmlns:p14="http://schemas.microsoft.com/office/powerpoint/2010/main" val="23636295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16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38200" y="1813263"/>
            <a:ext cx="1051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E.first_name</a:t>
            </a:r>
            <a:r>
              <a:rPr lang="en-US" sz="2800" dirty="0"/>
              <a:t> , </a:t>
            </a:r>
            <a:r>
              <a:rPr lang="en-US" sz="2800" dirty="0" err="1"/>
              <a:t>E.last_name</a:t>
            </a:r>
            <a:r>
              <a:rPr lang="en-US" sz="2800" dirty="0"/>
              <a:t> , </a:t>
            </a:r>
          </a:p>
          <a:p>
            <a:r>
              <a:rPr lang="en-US" sz="2800" dirty="0"/>
              <a:t>       </a:t>
            </a:r>
            <a:r>
              <a:rPr lang="en-US" sz="2800" dirty="0" err="1"/>
              <a:t>E.department_id</a:t>
            </a:r>
            <a:r>
              <a:rPr lang="en-US" sz="2800" dirty="0"/>
              <a:t> ,  </a:t>
            </a:r>
            <a:r>
              <a:rPr lang="en-US" sz="2800" dirty="0" err="1"/>
              <a:t>D.department_name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 FROM employees E </a:t>
            </a:r>
          </a:p>
          <a:p>
            <a:r>
              <a:rPr lang="en-US" sz="2800" dirty="0"/>
              <a:t>         JOIN departments D </a:t>
            </a:r>
          </a:p>
          <a:p>
            <a:r>
              <a:rPr lang="en-US" sz="2800" dirty="0"/>
              <a:t>          ON </a:t>
            </a:r>
            <a:r>
              <a:rPr lang="en-US" sz="2800" dirty="0" err="1"/>
              <a:t>E.department_id</a:t>
            </a:r>
            <a:r>
              <a:rPr lang="en-US" sz="2800" dirty="0"/>
              <a:t> = </a:t>
            </a:r>
            <a:r>
              <a:rPr lang="en-US" sz="2800" dirty="0" err="1"/>
              <a:t>D.department_id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  AND </a:t>
            </a:r>
            <a:r>
              <a:rPr lang="en-US" sz="2800" dirty="0" err="1"/>
              <a:t>E.department_id</a:t>
            </a:r>
            <a:r>
              <a:rPr lang="en-US" sz="2800" dirty="0"/>
              <a:t> IN (80 , 40)</a:t>
            </a:r>
          </a:p>
          <a:p>
            <a:r>
              <a:rPr lang="en-US" sz="2800" dirty="0"/>
              <a:t>           ORDER BY </a:t>
            </a:r>
            <a:r>
              <a:rPr lang="en-US" sz="2800" dirty="0" err="1"/>
              <a:t>E.last_name</a:t>
            </a:r>
            <a:r>
              <a:rPr lang="en-US" sz="2800" dirty="0"/>
              <a:t>;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70272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6" y="624160"/>
            <a:ext cx="11485754" cy="44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04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36" y="371474"/>
            <a:ext cx="8138468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0" y="621280"/>
            <a:ext cx="10598740" cy="4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4" y="428626"/>
            <a:ext cx="11094061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98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1189</Words>
  <Application>Microsoft Office PowerPoint</Application>
  <PresentationFormat>Panoramiczny</PresentationFormat>
  <Paragraphs>165</Paragraphs>
  <Slides>76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82" baseType="lpstr">
      <vt:lpstr>Arial</vt:lpstr>
      <vt:lpstr>Arial Unicode MS</vt:lpstr>
      <vt:lpstr>Calibri</vt:lpstr>
      <vt:lpstr>Calibri Light</vt:lpstr>
      <vt:lpstr>Times New Roman</vt:lpstr>
      <vt:lpstr>Motyw pakietu Office</vt:lpstr>
      <vt:lpstr>Obsługa JOIN w MySQL</vt:lpstr>
      <vt:lpstr>Struktura bazy danych</vt:lpstr>
      <vt:lpstr>Definicja – co to jest JOIN w SQL?</vt:lpstr>
      <vt:lpstr>Prezentacja programu PowerPoint</vt:lpstr>
      <vt:lpstr>Prezentacja programu PowerPoint</vt:lpstr>
      <vt:lpstr>Przykład 1</vt:lpstr>
      <vt:lpstr>Kod nr 1</vt:lpstr>
      <vt:lpstr>Prezentacja programu PowerPoint</vt:lpstr>
      <vt:lpstr>Prezentacja programu PowerPoint</vt:lpstr>
      <vt:lpstr>Przykład 2</vt:lpstr>
      <vt:lpstr>Kod 2</vt:lpstr>
      <vt:lpstr>Prezentacja programu PowerPoint</vt:lpstr>
      <vt:lpstr>Prezentacja programu PowerPoint</vt:lpstr>
      <vt:lpstr>Przykład 3</vt:lpstr>
      <vt:lpstr>Kod 3</vt:lpstr>
      <vt:lpstr>Znaczenie literek w JOIN</vt:lpstr>
      <vt:lpstr>Aliasy w MySQL</vt:lpstr>
      <vt:lpstr>Wyjaśnienie LOWER</vt:lpstr>
      <vt:lpstr>Prezentacja programu PowerPoint</vt:lpstr>
      <vt:lpstr>Przykład 4</vt:lpstr>
      <vt:lpstr>Kod 4</vt:lpstr>
      <vt:lpstr>Prezentacja programu PowerPoint</vt:lpstr>
      <vt:lpstr>Przykład 5</vt:lpstr>
      <vt:lpstr>Kod 5</vt:lpstr>
      <vt:lpstr>Prezentacja programu PowerPoint</vt:lpstr>
      <vt:lpstr>Prezentacja programu PowerPoint</vt:lpstr>
      <vt:lpstr>Prezentacja programu PowerPoint</vt:lpstr>
      <vt:lpstr>Prezentacja programu PowerPoint</vt:lpstr>
      <vt:lpstr>Przykład 6</vt:lpstr>
      <vt:lpstr>Kod 6</vt:lpstr>
      <vt:lpstr>Prezentacja programu PowerPoint</vt:lpstr>
      <vt:lpstr>Prezentacja programu PowerPoint</vt:lpstr>
      <vt:lpstr>Przykład 7</vt:lpstr>
      <vt:lpstr>Kod 7</vt:lpstr>
      <vt:lpstr>Prezentacja programu PowerPoint</vt:lpstr>
      <vt:lpstr>Prezentacja programu PowerPoint</vt:lpstr>
      <vt:lpstr>Przykład 8</vt:lpstr>
      <vt:lpstr>Kod 8</vt:lpstr>
      <vt:lpstr>Prezentacja programu PowerPoint</vt:lpstr>
      <vt:lpstr>Prezentacja programu PowerPoint</vt:lpstr>
      <vt:lpstr>Prezentacja programu PowerPoint</vt:lpstr>
      <vt:lpstr>Przykład 9</vt:lpstr>
      <vt:lpstr>Kod 9</vt:lpstr>
      <vt:lpstr>Prezentacja programu PowerPoint</vt:lpstr>
      <vt:lpstr>Prezentacja programu PowerPoint</vt:lpstr>
      <vt:lpstr>Prezentacja programu PowerPoint</vt:lpstr>
      <vt:lpstr>Przykład 10</vt:lpstr>
      <vt:lpstr>Kod 10</vt:lpstr>
      <vt:lpstr>Prezentacja programu PowerPoint</vt:lpstr>
      <vt:lpstr>Prezentacja programu PowerPoint</vt:lpstr>
      <vt:lpstr>Przykład 11</vt:lpstr>
      <vt:lpstr>Kod 11</vt:lpstr>
      <vt:lpstr>Prezentacja programu PowerPoint</vt:lpstr>
      <vt:lpstr>Prezentacja programu PowerPoint</vt:lpstr>
      <vt:lpstr>Przykład 12</vt:lpstr>
      <vt:lpstr>Kod 12</vt:lpstr>
      <vt:lpstr>Prezentacja programu PowerPoint</vt:lpstr>
      <vt:lpstr>Prezentacja programu PowerPoint</vt:lpstr>
      <vt:lpstr>Przykład 13</vt:lpstr>
      <vt:lpstr>Kod 13</vt:lpstr>
      <vt:lpstr>Prezentacja programu PowerPoint</vt:lpstr>
      <vt:lpstr>Prezentacja programu PowerPoint</vt:lpstr>
      <vt:lpstr>Ćwiczenie 1</vt:lpstr>
      <vt:lpstr>Ćwiczenie 2</vt:lpstr>
      <vt:lpstr>Przykład 14</vt:lpstr>
      <vt:lpstr>Prezentacja programu PowerPoint</vt:lpstr>
      <vt:lpstr>Kod 14</vt:lpstr>
      <vt:lpstr>Prezentacja programu PowerPoint</vt:lpstr>
      <vt:lpstr>Przykład 15</vt:lpstr>
      <vt:lpstr>Kod 15</vt:lpstr>
      <vt:lpstr>Prezentacja programu PowerPoint</vt:lpstr>
      <vt:lpstr>Prezentacja programu PowerPoint</vt:lpstr>
      <vt:lpstr>Przykład 16</vt:lpstr>
      <vt:lpstr>Kod 16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Obsługa JOIN w MySQL</dc:title>
  <dc:creator>artem</dc:creator>
  <cp:lastModifiedBy>artem</cp:lastModifiedBy>
  <cp:revision>85</cp:revision>
  <dcterms:created xsi:type="dcterms:W3CDTF">2022-10-23T06:53:02Z</dcterms:created>
  <dcterms:modified xsi:type="dcterms:W3CDTF">2022-10-24T16:33:57Z</dcterms:modified>
</cp:coreProperties>
</file>